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4"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30" d="100"/>
          <a:sy n="130" d="100"/>
        </p:scale>
        <p:origin x="-522" y="3900"/>
      </p:cViewPr>
      <p:guideLst>
        <p:guide orient="horz" pos="312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6350" y="-12231"/>
            <a:ext cx="6878487" cy="9930462"/>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216"/>
            <a:ext cx="4370039" cy="2377992"/>
          </a:xfrm>
        </p:spPr>
        <p:txBody>
          <a:bodyPr anchor="b">
            <a:noAutofit/>
          </a:bodyPr>
          <a:lstStyle>
            <a:lvl1pPr algn="r">
              <a:defRPr sz="405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847947" y="5851205"/>
            <a:ext cx="4370039" cy="1584410"/>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C0B78F5-46CA-43A0-8A0F-4932B749BBA4}" type="datetimeFigureOut">
              <a:rPr lang="th-TH" smtClean="0"/>
              <a:pPr/>
              <a:t>23/09/65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66521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4916311"/>
          </a:xfrm>
        </p:spPr>
        <p:txBody>
          <a:bodyPr anchor="ctr">
            <a:normAutofit/>
          </a:bodyPr>
          <a:lstStyle>
            <a:lvl1pPr algn="l">
              <a:defRPr sz="33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457200"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C0B78F5-46CA-43A0-8A0F-4932B749BBA4}" type="datetimeFigureOut">
              <a:rPr lang="th-TH" smtClean="0"/>
              <a:pPr/>
              <a:t>23/09/65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349315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825806" y="5246511"/>
            <a:ext cx="4064853"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457199"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C0B78F5-46CA-43A0-8A0F-4932B749BBA4}" type="datetimeFigureOut">
              <a:rPr lang="th-TH" smtClean="0"/>
              <a:pPr/>
              <a:t>23/09/65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A73EF19-0F5C-4A76-9BB0-D2E7D6994CFC}" type="slidenum">
              <a:rPr lang="th-TH" smtClean="0"/>
              <a:pPr/>
              <a:t>‹#›</a:t>
            </a:fld>
            <a:endParaRPr lang="th-TH"/>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203259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457199" y="2790649"/>
            <a:ext cx="4760786" cy="3748998"/>
          </a:xfrm>
        </p:spPr>
        <p:txBody>
          <a:bodyPr anchor="b">
            <a:normAutofit/>
          </a:bodyPr>
          <a:lstStyle>
            <a:lvl1pPr algn="l">
              <a:defRPr sz="33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C0B78F5-46CA-43A0-8A0F-4932B749BBA4}" type="datetimeFigureOut">
              <a:rPr lang="th-TH" smtClean="0"/>
              <a:pPr/>
              <a:t>23/09/65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529530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C0B78F5-46CA-43A0-8A0F-4932B749BBA4}" type="datetimeFigureOut">
              <a:rPr lang="th-TH" smtClean="0"/>
              <a:pPr/>
              <a:t>23/09/65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A73EF19-0F5C-4A76-9BB0-D2E7D6994CFC}" type="slidenum">
              <a:rPr lang="th-TH" smtClean="0"/>
              <a:pPr/>
              <a:t>‹#›</a:t>
            </a:fld>
            <a:endParaRPr lang="th-TH"/>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441118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461886" y="880533"/>
            <a:ext cx="4756099" cy="4365978"/>
          </a:xfrm>
        </p:spPr>
        <p:txBody>
          <a:bodyPr anchor="ctr">
            <a:normAutofit/>
          </a:bodyPr>
          <a:lstStyle>
            <a:lvl1pPr algn="l">
              <a:defRPr sz="33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C0B78F5-46CA-43A0-8A0F-4932B749BBA4}" type="datetimeFigureOut">
              <a:rPr lang="th-TH" smtClean="0"/>
              <a:pPr/>
              <a:t>23/09/65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110125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C0B78F5-46CA-43A0-8A0F-4932B749BBA4}" type="datetimeFigureOut">
              <a:rPr lang="th-TH" smtClean="0"/>
              <a:pPr/>
              <a:t>23/09/65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4242691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534"/>
            <a:ext cx="734109" cy="7585429"/>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199" y="880534"/>
            <a:ext cx="3896270" cy="758542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C0B78F5-46CA-43A0-8A0F-4932B749BBA4}" type="datetimeFigureOut">
              <a:rPr lang="th-TH" smtClean="0"/>
              <a:pPr/>
              <a:t>23/09/65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231128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C0B78F5-46CA-43A0-8A0F-4932B749BBA4}" type="datetimeFigureOut">
              <a:rPr lang="th-TH" smtClean="0"/>
              <a:pPr/>
              <a:t>23/09/65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34857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254"/>
            <a:ext cx="4760786" cy="2638395"/>
          </a:xfrm>
        </p:spPr>
        <p:txBody>
          <a:bodyPr anchor="b"/>
          <a:lstStyle>
            <a:lvl1pPr algn="l">
              <a:defRPr sz="3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457199" y="6539647"/>
            <a:ext cx="4760786" cy="12428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C0B78F5-46CA-43A0-8A0F-4932B749BBA4}" type="datetimeFigureOut">
              <a:rPr lang="th-TH" smtClean="0"/>
              <a:pPr/>
              <a:t>23/09/65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105905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1907822"/>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57200" y="3120851"/>
            <a:ext cx="2316082" cy="56055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2901903" y="3120853"/>
            <a:ext cx="2316083" cy="560556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C0B78F5-46CA-43A0-8A0F-4932B749BBA4}" type="datetimeFigureOut">
              <a:rPr lang="th-TH" smtClean="0"/>
              <a:pPr/>
              <a:t>23/09/65</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331069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1907822"/>
          </a:xfrm>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457199"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57199" y="3953801"/>
            <a:ext cx="2318004" cy="4772613"/>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2899980"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2899980" y="3953801"/>
            <a:ext cx="2318004" cy="4772613"/>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C0B78F5-46CA-43A0-8A0F-4932B749BBA4}" type="datetimeFigureOut">
              <a:rPr lang="th-TH" smtClean="0"/>
              <a:pPr/>
              <a:t>23/09/65</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272591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199" y="880533"/>
            <a:ext cx="4760786" cy="1907822"/>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C0B78F5-46CA-43A0-8A0F-4932B749BBA4}" type="datetimeFigureOut">
              <a:rPr lang="th-TH" smtClean="0"/>
              <a:pPr/>
              <a:t>23/09/65</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366400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B78F5-46CA-43A0-8A0F-4932B749BBA4}" type="datetimeFigureOut">
              <a:rPr lang="th-TH" smtClean="0"/>
              <a:pPr/>
              <a:t>23/09/65</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2570658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650"/>
            <a:ext cx="2092637" cy="1846673"/>
          </a:xfrm>
        </p:spPr>
        <p:txBody>
          <a:bodyPr anchor="b">
            <a:normAutofit/>
          </a:bodyPr>
          <a:lstStyle>
            <a:lvl1pPr>
              <a:defRPr sz="1500"/>
            </a:lvl1pPr>
          </a:lstStyle>
          <a:p>
            <a:r>
              <a:rPr lang="zh-CN" altLang="en-US"/>
              <a:t>单击此处编辑母版标题样式</a:t>
            </a:r>
            <a:endParaRPr lang="en-US" dirty="0"/>
          </a:p>
        </p:txBody>
      </p:sp>
      <p:sp>
        <p:nvSpPr>
          <p:cNvPr id="3" name="Content Placeholder 2"/>
          <p:cNvSpPr>
            <a:spLocks noGrp="1"/>
          </p:cNvSpPr>
          <p:nvPr>
            <p:ph idx="1"/>
          </p:nvPr>
        </p:nvSpPr>
        <p:spPr>
          <a:xfrm>
            <a:off x="2678456" y="743781"/>
            <a:ext cx="2539528" cy="7982631"/>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57199" y="4011323"/>
            <a:ext cx="2092637" cy="3733093"/>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C0B78F5-46CA-43A0-8A0F-4932B749BBA4}" type="datetimeFigureOut">
              <a:rPr lang="th-TH" smtClean="0"/>
              <a:pPr/>
              <a:t>23/09/65</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361333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199" y="6934200"/>
            <a:ext cx="4760786" cy="818622"/>
          </a:xfrm>
        </p:spPr>
        <p:txBody>
          <a:bodyPr anchor="b">
            <a:normAutofit/>
          </a:bodyPr>
          <a:lstStyle>
            <a:lvl1pPr algn="l">
              <a:defRPr sz="18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57199" y="880533"/>
            <a:ext cx="4760786" cy="555492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a:t>单击图标添加图片</a:t>
            </a:r>
            <a:endParaRPr lang="en-US" dirty="0"/>
          </a:p>
        </p:txBody>
      </p:sp>
      <p:sp>
        <p:nvSpPr>
          <p:cNvPr id="4" name="Text Placeholder 3"/>
          <p:cNvSpPr>
            <a:spLocks noGrp="1"/>
          </p:cNvSpPr>
          <p:nvPr>
            <p:ph type="body" sz="half" idx="2"/>
          </p:nvPr>
        </p:nvSpPr>
        <p:spPr>
          <a:xfrm>
            <a:off x="457199" y="7752822"/>
            <a:ext cx="4760786" cy="97359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C0B78F5-46CA-43A0-8A0F-4932B749BBA4}" type="datetimeFigureOut">
              <a:rPr lang="th-TH" smtClean="0"/>
              <a:pPr/>
              <a:t>23/09/65</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377727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2231"/>
            <a:ext cx="6878488" cy="9930462"/>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533"/>
            <a:ext cx="4760785" cy="1907822"/>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57199" y="3120853"/>
            <a:ext cx="4760786" cy="560556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4053944" y="8726414"/>
            <a:ext cx="513099"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C0B78F5-46CA-43A0-8A0F-4932B749BBA4}" type="datetimeFigureOut">
              <a:rPr lang="th-TH" smtClean="0"/>
              <a:pPr/>
              <a:t>23/09/65</a:t>
            </a:fld>
            <a:endParaRPr lang="th-TH"/>
          </a:p>
        </p:txBody>
      </p:sp>
      <p:sp>
        <p:nvSpPr>
          <p:cNvPr id="5" name="Footer Placeholder 4"/>
          <p:cNvSpPr>
            <a:spLocks noGrp="1"/>
          </p:cNvSpPr>
          <p:nvPr>
            <p:ph type="ftr" sz="quarter" idx="3"/>
          </p:nvPr>
        </p:nvSpPr>
        <p:spPr>
          <a:xfrm>
            <a:off x="457200" y="8726414"/>
            <a:ext cx="346723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4833507" y="8726414"/>
            <a:ext cx="384479" cy="527403"/>
          </a:xfrm>
          <a:prstGeom prst="rect">
            <a:avLst/>
          </a:prstGeom>
        </p:spPr>
        <p:txBody>
          <a:bodyPr vert="horz" lIns="91440" tIns="45720" rIns="91440" bIns="45720" rtlCol="0" anchor="ctr"/>
          <a:lstStyle>
            <a:lvl1pPr algn="r">
              <a:defRPr sz="675">
                <a:solidFill>
                  <a:schemeClr val="accent1"/>
                </a:solidFill>
              </a:defRPr>
            </a:lvl1pPr>
          </a:lstStyle>
          <a:p>
            <a:fld id="{8A73EF19-0F5C-4A76-9BB0-D2E7D6994CFC}" type="slidenum">
              <a:rPr lang="th-TH" smtClean="0"/>
              <a:pPr/>
              <a:t>‹#›</a:t>
            </a:fld>
            <a:endParaRPr lang="th-TH"/>
          </a:p>
        </p:txBody>
      </p:sp>
    </p:spTree>
    <p:extLst>
      <p:ext uri="{BB962C8B-B14F-4D97-AF65-F5344CB8AC3E}">
        <p14:creationId xmlns:p14="http://schemas.microsoft.com/office/powerpoint/2010/main" xmlns="" val="2151168545"/>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A17085B-D288-5E86-AADE-46F0FD566304}"/>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377"/>
          <a:stretch/>
        </p:blipFill>
        <p:spPr>
          <a:xfrm>
            <a:off x="2351109" y="279248"/>
            <a:ext cx="1515755" cy="1668585"/>
          </a:xfrm>
          <a:prstGeom prst="rect">
            <a:avLst/>
          </a:prstGeom>
        </p:spPr>
      </p:pic>
      <p:sp>
        <p:nvSpPr>
          <p:cNvPr id="7" name="文本框 6">
            <a:extLst>
              <a:ext uri="{FF2B5EF4-FFF2-40B4-BE49-F238E27FC236}">
                <a16:creationId xmlns:a16="http://schemas.microsoft.com/office/drawing/2014/main" xmlns="" id="{18DC500B-48D3-9ECC-53B1-145A3C7EDF6A}"/>
              </a:ext>
            </a:extLst>
          </p:cNvPr>
          <p:cNvSpPr txBox="1"/>
          <p:nvPr/>
        </p:nvSpPr>
        <p:spPr>
          <a:xfrm>
            <a:off x="411662" y="3355306"/>
            <a:ext cx="5982314" cy="3231654"/>
          </a:xfrm>
          <a:prstGeom prst="rect">
            <a:avLst/>
          </a:prstGeom>
          <a:noFill/>
        </p:spPr>
        <p:txBody>
          <a:bodyPr wrap="square" rtlCol="0">
            <a:spAutoFit/>
          </a:bodyPr>
          <a:lstStyle/>
          <a:p>
            <a:pPr algn="thaiDist"/>
            <a:r>
              <a:rPr lang="en-US" altLang="zh-CN" sz="1200" b="1" i="0" u="none" strike="noStrike" baseline="0" dirty="0">
                <a:solidFill>
                  <a:srgbClr val="000000"/>
                </a:solidFill>
                <a:latin typeface="Times New Roman" panose="02020603050405020304" pitchFamily="18" charset="0"/>
                <a:cs typeface="Times New Roman" panose="02020603050405020304" pitchFamily="18" charset="0"/>
              </a:rPr>
              <a:t>Poster presentation</a:t>
            </a:r>
          </a:p>
          <a:p>
            <a:pPr algn="thaiDist"/>
            <a:r>
              <a:rPr lang="en-US" altLang="zh-CN" sz="1200" i="0" u="none" strike="noStrike" baseline="0" dirty="0">
                <a:solidFill>
                  <a:srgbClr val="000000"/>
                </a:solidFill>
                <a:latin typeface="Times New Roman" panose="02020603050405020304" pitchFamily="18" charset="0"/>
                <a:cs typeface="Times New Roman" panose="02020603050405020304" pitchFamily="18" charset="0"/>
              </a:rPr>
              <a:t>All posters will be printed locally and presented in the morning sessions (agenda forthcoming). If you will not be physically present at Qujing Normal University, but if you wish to present your poster to the audience, you have the option of recording a 3 minutes video which will be shown to the participants.</a:t>
            </a:r>
          </a:p>
          <a:p>
            <a:pPr algn="thaiDist"/>
            <a:endParaRPr lang="en-US" altLang="zh-CN" sz="1200" b="0" i="0" u="none" strike="noStrike" baseline="0" dirty="0">
              <a:solidFill>
                <a:srgbClr val="000000"/>
              </a:solidFill>
              <a:latin typeface="Times New Roman" panose="02020603050405020304" pitchFamily="18" charset="0"/>
              <a:cs typeface="Times New Roman" panose="02020603050405020304" pitchFamily="18" charset="0"/>
            </a:endParaRPr>
          </a:p>
          <a:p>
            <a:pPr algn="thaiDist"/>
            <a:r>
              <a:rPr lang="en-US" altLang="zh-CN" sz="1200" b="0" i="0" u="none" strike="noStrike" baseline="0" dirty="0">
                <a:latin typeface="Times New Roman" panose="02020603050405020304" pitchFamily="18" charset="0"/>
                <a:cs typeface="Times New Roman" panose="02020603050405020304" pitchFamily="18" charset="0"/>
              </a:rPr>
              <a:t>IMPORTANT:</a:t>
            </a:r>
            <a:endParaRPr lang="th-TH" altLang="zh-CN" sz="1200" b="0" i="0" u="none" strike="noStrike" baseline="0" dirty="0">
              <a:latin typeface="Times New Roman" panose="02020603050405020304" pitchFamily="18" charset="0"/>
              <a:cs typeface="Times New Roman" panose="02020603050405020304" pitchFamily="18" charset="0"/>
            </a:endParaRPr>
          </a:p>
          <a:p>
            <a:pPr marL="171450" indent="-171450" algn="thaiDist">
              <a:buFont typeface="Wingdings" panose="05000000000000000000" pitchFamily="2" charset="2"/>
              <a:buChar char="ü"/>
            </a:pPr>
            <a:r>
              <a:rPr lang="en-US" altLang="zh-CN" sz="1200" dirty="0">
                <a:latin typeface="Times New Roman" panose="02020603050405020304" pitchFamily="18" charset="0"/>
                <a:cs typeface="Times New Roman" panose="02020603050405020304" pitchFamily="18" charset="0"/>
              </a:rPr>
              <a:t>Use the template (vertical format, 1</a:t>
            </a:r>
            <a:r>
              <a:rPr lang="th-TH" altLang="zh-CN" sz="1200" dirty="0">
                <a:latin typeface="Times New Roman" panose="02020603050405020304" pitchFamily="18" charset="0"/>
                <a:cs typeface="Times New Roman" panose="02020603050405020304" pitchFamily="18" charset="0"/>
              </a:rPr>
              <a:t>80</a:t>
            </a:r>
            <a:r>
              <a:rPr lang="en-US" altLang="zh-CN" sz="1200" dirty="0">
                <a:latin typeface="Times New Roman" panose="02020603050405020304" pitchFamily="18" charset="0"/>
                <a:cs typeface="Times New Roman" panose="02020603050405020304" pitchFamily="18" charset="0"/>
              </a:rPr>
              <a:t> cm × </a:t>
            </a:r>
            <a:r>
              <a:rPr lang="th-TH" altLang="zh-CN" sz="1200" dirty="0">
                <a:latin typeface="Times New Roman" panose="02020603050405020304" pitchFamily="18" charset="0"/>
                <a:cs typeface="Times New Roman" panose="02020603050405020304" pitchFamily="18" charset="0"/>
              </a:rPr>
              <a:t>80</a:t>
            </a:r>
            <a:r>
              <a:rPr lang="en-US" altLang="zh-CN" sz="1200" dirty="0">
                <a:latin typeface="Times New Roman" panose="02020603050405020304" pitchFamily="18" charset="0"/>
                <a:cs typeface="Times New Roman" panose="02020603050405020304" pitchFamily="18" charset="0"/>
              </a:rPr>
              <a:t> cm)</a:t>
            </a:r>
          </a:p>
          <a:p>
            <a:pPr marL="171450" indent="-171450" algn="thaiDist">
              <a:buFont typeface="Wingdings" panose="05000000000000000000" pitchFamily="2" charset="2"/>
              <a:buChar char="ü"/>
            </a:pPr>
            <a:r>
              <a:rPr lang="en-US" altLang="zh-CN" sz="1200" b="0" i="0" u="none" strike="noStrike" baseline="0" dirty="0">
                <a:latin typeface="Times New Roman" panose="02020603050405020304" pitchFamily="18" charset="0"/>
                <a:cs typeface="Times New Roman" panose="02020603050405020304" pitchFamily="18" charset="0"/>
              </a:rPr>
              <a:t>Insert a clear title (Font size 60-80 pts.)</a:t>
            </a:r>
          </a:p>
          <a:p>
            <a:pPr marL="171450" indent="-171450" algn="thaiDist">
              <a:buFont typeface="Wingdings" panose="05000000000000000000" pitchFamily="2" charset="2"/>
              <a:buChar char="ü"/>
            </a:pPr>
            <a:r>
              <a:rPr lang="en-US" altLang="zh-CN" sz="1200" b="0" i="0" u="none" strike="noStrike" baseline="0" dirty="0">
                <a:latin typeface="Times New Roman" panose="02020603050405020304" pitchFamily="18" charset="0"/>
                <a:cs typeface="Times New Roman" panose="02020603050405020304" pitchFamily="18" charset="0"/>
              </a:rPr>
              <a:t>Define your key messages and main results (Font size 30-40 pts.)</a:t>
            </a:r>
          </a:p>
          <a:p>
            <a:pPr marL="171450" indent="-171450" algn="thaiDist">
              <a:buFont typeface="Wingdings" panose="05000000000000000000" pitchFamily="2" charset="2"/>
              <a:buChar char="ü"/>
            </a:pPr>
            <a:r>
              <a:rPr lang="en-US" altLang="zh-CN" sz="1200" b="0" i="0" u="none" strike="noStrike" baseline="0" dirty="0">
                <a:latin typeface="Times New Roman" panose="02020603050405020304" pitchFamily="18" charset="0"/>
                <a:cs typeface="Times New Roman" panose="02020603050405020304" pitchFamily="18" charset="0"/>
              </a:rPr>
              <a:t>Minimum text size 20 points</a:t>
            </a:r>
          </a:p>
          <a:p>
            <a:pPr marL="171450" indent="-171450" algn="thaiDist">
              <a:buFont typeface="Wingdings" panose="05000000000000000000" pitchFamily="2" charset="2"/>
              <a:buChar char="ü"/>
            </a:pPr>
            <a:r>
              <a:rPr lang="en-US" altLang="zh-CN" sz="1200" b="0" i="0" u="none" strike="noStrike" baseline="0" dirty="0">
                <a:latin typeface="Times New Roman" panose="02020603050405020304" pitchFamily="18" charset="0"/>
                <a:cs typeface="Times New Roman" panose="02020603050405020304" pitchFamily="18" charset="0"/>
              </a:rPr>
              <a:t>Include graphics followed by explanations</a:t>
            </a:r>
          </a:p>
          <a:p>
            <a:pPr marL="171450" indent="-171450" algn="thaiDist">
              <a:buFont typeface="Wingdings" panose="05000000000000000000" pitchFamily="2" charset="2"/>
              <a:buChar char="ü"/>
            </a:pPr>
            <a:r>
              <a:rPr lang="en-US" altLang="zh-CN" sz="1200" b="0" i="0" u="none" strike="noStrike" baseline="0" dirty="0">
                <a:latin typeface="Times New Roman" panose="02020603050405020304" pitchFamily="18" charset="0"/>
                <a:cs typeface="Times New Roman" panose="02020603050405020304" pitchFamily="18" charset="0"/>
              </a:rPr>
              <a:t>Send a PDF document as the final</a:t>
            </a:r>
          </a:p>
          <a:p>
            <a:pPr marL="171450" indent="-171450" algn="thaiDist">
              <a:buFont typeface="Wingdings" panose="05000000000000000000" pitchFamily="2" charset="2"/>
              <a:buChar char="ü"/>
            </a:pPr>
            <a:r>
              <a:rPr lang="en-US" altLang="zh-CN" sz="1200" b="0" i="0" u="none" strike="noStrike" baseline="0" dirty="0">
                <a:latin typeface="Times New Roman" panose="02020603050405020304" pitchFamily="18" charset="0"/>
                <a:cs typeface="Times New Roman" panose="02020603050405020304" pitchFamily="18" charset="0"/>
              </a:rPr>
              <a:t>Please also send the .ppt file in case changes are requested</a:t>
            </a:r>
          </a:p>
          <a:p>
            <a:pPr marL="171450" indent="-171450" algn="thaiDist">
              <a:buFont typeface="Wingdings" panose="05000000000000000000" pitchFamily="2" charset="2"/>
              <a:buChar char="ü"/>
            </a:pPr>
            <a:r>
              <a:rPr lang="en-US" altLang="zh-CN" sz="1200" b="0" i="0" u="none" strike="noStrike" baseline="0" dirty="0">
                <a:latin typeface="Times New Roman" panose="02020603050405020304" pitchFamily="18" charset="0"/>
                <a:cs typeface="Times New Roman" panose="02020603050405020304" pitchFamily="18" charset="0"/>
              </a:rPr>
              <a:t>Include your name and email for further contact</a:t>
            </a:r>
          </a:p>
          <a:p>
            <a:pPr marL="171450" indent="-171450" algn="thaiDist">
              <a:buFont typeface="Wingdings" panose="05000000000000000000" pitchFamily="2" charset="2"/>
              <a:buChar char="ü"/>
            </a:pPr>
            <a:r>
              <a:rPr lang="en-US" altLang="zh-CN" sz="1200" b="0" i="0" u="none" strike="noStrike" baseline="0" dirty="0">
                <a:latin typeface="Times New Roman" panose="02020603050405020304" pitchFamily="18" charset="0"/>
                <a:cs typeface="Times New Roman" panose="02020603050405020304" pitchFamily="18" charset="0"/>
              </a:rPr>
              <a:t>Indicate your role in the project</a:t>
            </a:r>
          </a:p>
          <a:p>
            <a:pPr marL="171450" indent="-171450" algn="thaiDist">
              <a:buFont typeface="Wingdings" panose="05000000000000000000" pitchFamily="2" charset="2"/>
              <a:buChar char="ü"/>
            </a:pPr>
            <a:r>
              <a:rPr lang="en-US" altLang="zh-CN" sz="1200" b="0" i="0" u="none" strike="noStrike" baseline="0" dirty="0">
                <a:latin typeface="Times New Roman" panose="02020603050405020304" pitchFamily="18" charset="0"/>
                <a:cs typeface="Times New Roman" panose="02020603050405020304" pitchFamily="18" charset="0"/>
              </a:rPr>
              <a:t>To upload multiple files (PDF, PPT and/or video, </a:t>
            </a:r>
            <a:r>
              <a:rPr lang="en-US" altLang="zh-CN" sz="1200" i="0" u="none" strike="noStrike" baseline="0" dirty="0">
                <a:latin typeface="Times New Roman" panose="02020603050405020304" pitchFamily="18" charset="0"/>
                <a:cs typeface="Times New Roman" panose="02020603050405020304" pitchFamily="18" charset="0"/>
              </a:rPr>
              <a:t>please ZIP all files together)</a:t>
            </a:r>
          </a:p>
        </p:txBody>
      </p:sp>
      <p:sp>
        <p:nvSpPr>
          <p:cNvPr id="8" name="矩形 7">
            <a:extLst>
              <a:ext uri="{FF2B5EF4-FFF2-40B4-BE49-F238E27FC236}">
                <a16:creationId xmlns:a16="http://schemas.microsoft.com/office/drawing/2014/main" xmlns="" id="{163B3852-BB02-BCC1-6373-A9F5759B21B3}"/>
              </a:ext>
            </a:extLst>
          </p:cNvPr>
          <p:cNvSpPr/>
          <p:nvPr/>
        </p:nvSpPr>
        <p:spPr>
          <a:xfrm>
            <a:off x="1545751" y="1876567"/>
            <a:ext cx="1422637" cy="764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99688" y="2040677"/>
            <a:ext cx="6852971" cy="1346522"/>
          </a:xfrm>
          <a:prstGeom prst="rect">
            <a:avLst/>
          </a:prstGeom>
          <a:noFill/>
        </p:spPr>
        <p:txBody>
          <a:bodyPr wrap="square" rtlCol="0">
            <a:spAutoFit/>
          </a:bodyPr>
          <a:lstStyle/>
          <a:p>
            <a:pPr algn="ctr">
              <a:lnSpc>
                <a:spcPct val="150000"/>
              </a:lnSpc>
              <a:spcAft>
                <a:spcPts val="600"/>
              </a:spcAft>
            </a:pPr>
            <a:r>
              <a:rPr lang="zh-CN" altLang="en-US" sz="1600" b="1" dirty="0">
                <a:latin typeface="仿宋" pitchFamily="49" charset="-122"/>
                <a:ea typeface="仿宋" pitchFamily="49" charset="-122"/>
                <a:cs typeface="Times New Roman" panose="02020603050405020304" pitchFamily="18" charset="0"/>
              </a:rPr>
              <a:t>曲靖师范学院真菌资源开发与利用国际学术研讨会通知</a:t>
            </a:r>
            <a:endParaRPr lang="en-US" sz="1600" b="1" dirty="0">
              <a:latin typeface="仿宋" pitchFamily="49" charset="-122"/>
              <a:ea typeface="仿宋" pitchFamily="49" charset="-122"/>
              <a:cs typeface="Times New Roman" panose="02020603050405020304" pitchFamily="18" charset="0"/>
            </a:endParaRPr>
          </a:p>
          <a:p>
            <a:pPr algn="ctr">
              <a:lnSpc>
                <a:spcPct val="150000"/>
              </a:lnSpc>
            </a:pPr>
            <a:r>
              <a:rPr lang="en-US" sz="1200" b="1" dirty="0">
                <a:solidFill>
                  <a:srgbClr val="0070C0"/>
                </a:solidFill>
                <a:latin typeface="Times New Roman" panose="02020603050405020304" pitchFamily="18" charset="0"/>
                <a:cs typeface="Times New Roman" panose="02020603050405020304" pitchFamily="18" charset="0"/>
              </a:rPr>
              <a:t>International Conference</a:t>
            </a:r>
            <a:r>
              <a:rPr lang="th-TH" sz="1200" b="1" dirty="0">
                <a:solidFill>
                  <a:srgbClr val="0070C0"/>
                </a:solidFill>
                <a:latin typeface="Times New Roman" panose="02020603050405020304" pitchFamily="18" charset="0"/>
              </a:rPr>
              <a:t> </a:t>
            </a:r>
            <a:r>
              <a:rPr lang="en-US" sz="1200" b="1" dirty="0">
                <a:solidFill>
                  <a:srgbClr val="0070C0"/>
                </a:solidFill>
                <a:latin typeface="Times New Roman" panose="02020603050405020304" pitchFamily="18" charset="0"/>
                <a:cs typeface="Times New Roman" panose="02020603050405020304" pitchFamily="18" charset="0"/>
              </a:rPr>
              <a:t>on Development and Utilization of Fungal Resources 2022</a:t>
            </a:r>
          </a:p>
          <a:p>
            <a:pPr algn="ctr">
              <a:lnSpc>
                <a:spcPct val="150000"/>
              </a:lnSpc>
            </a:pPr>
            <a:r>
              <a:rPr lang="en-US" altLang="zh-CN" sz="1200" b="1" dirty="0">
                <a:solidFill>
                  <a:schemeClr val="accent5">
                    <a:lumMod val="75000"/>
                  </a:schemeClr>
                </a:solidFill>
                <a:latin typeface="Times New Roman" panose="02020603050405020304" pitchFamily="18" charset="0"/>
                <a:cs typeface="Times New Roman" panose="02020603050405020304" pitchFamily="18" charset="0"/>
              </a:rPr>
              <a:t>26</a:t>
            </a:r>
            <a:r>
              <a:rPr lang="th-TH" altLang="zh-CN" sz="1200" b="1" dirty="0">
                <a:solidFill>
                  <a:schemeClr val="accent5">
                    <a:lumMod val="75000"/>
                  </a:schemeClr>
                </a:solidFill>
                <a:latin typeface="Times New Roman" panose="02020603050405020304" pitchFamily="18" charset="0"/>
              </a:rPr>
              <a:t>-</a:t>
            </a:r>
            <a:r>
              <a:rPr lang="en-US" altLang="zh-CN" sz="1200" b="1" dirty="0">
                <a:solidFill>
                  <a:schemeClr val="accent5">
                    <a:lumMod val="75000"/>
                  </a:schemeClr>
                </a:solidFill>
                <a:latin typeface="Times New Roman" panose="02020603050405020304" pitchFamily="18" charset="0"/>
                <a:cs typeface="Times New Roman" panose="02020603050405020304" pitchFamily="18" charset="0"/>
              </a:rPr>
              <a:t>27 October 2022</a:t>
            </a:r>
          </a:p>
          <a:p>
            <a:pPr algn="ctr">
              <a:lnSpc>
                <a:spcPct val="150000"/>
              </a:lnSpc>
            </a:pPr>
            <a:r>
              <a:rPr lang="en-US" sz="1200" b="1" dirty="0" err="1">
                <a:solidFill>
                  <a:srgbClr val="0070C0"/>
                </a:solidFill>
                <a:latin typeface="Times New Roman" panose="02020603050405020304" pitchFamily="18" charset="0"/>
                <a:cs typeface="Times New Roman" panose="02020603050405020304" pitchFamily="18" charset="0"/>
              </a:rPr>
              <a:t>Qujing</a:t>
            </a:r>
            <a:r>
              <a:rPr lang="en-US" sz="1200" b="1" dirty="0">
                <a:solidFill>
                  <a:srgbClr val="0070C0"/>
                </a:solidFill>
                <a:latin typeface="Times New Roman" panose="02020603050405020304" pitchFamily="18" charset="0"/>
                <a:cs typeface="Times New Roman" panose="02020603050405020304" pitchFamily="18" charset="0"/>
              </a:rPr>
              <a:t> Normal University, </a:t>
            </a:r>
            <a:r>
              <a:rPr lang="en-US" sz="1200" b="1" dirty="0" err="1">
                <a:solidFill>
                  <a:srgbClr val="0070C0"/>
                </a:solidFill>
                <a:latin typeface="Times New Roman" panose="02020603050405020304" pitchFamily="18" charset="0"/>
                <a:cs typeface="Times New Roman" panose="02020603050405020304" pitchFamily="18" charset="0"/>
              </a:rPr>
              <a:t>Qujing</a:t>
            </a:r>
            <a:r>
              <a:rPr lang="en-US" sz="1200" b="1" dirty="0">
                <a:solidFill>
                  <a:srgbClr val="0070C0"/>
                </a:solidFill>
                <a:latin typeface="Times New Roman" panose="02020603050405020304" pitchFamily="18" charset="0"/>
                <a:cs typeface="Times New Roman" panose="02020603050405020304" pitchFamily="18" charset="0"/>
              </a:rPr>
              <a:t>, Yunnan, China</a:t>
            </a:r>
            <a:endParaRPr lang="th-TH" sz="1200" dirty="0">
              <a:latin typeface="Times New Roman" panose="02020603050405020304" pitchFamily="18" charset="0"/>
            </a:endParaRPr>
          </a:p>
        </p:txBody>
      </p:sp>
      <p:sp>
        <p:nvSpPr>
          <p:cNvPr id="9" name="矩形 8">
            <a:extLst>
              <a:ext uri="{FF2B5EF4-FFF2-40B4-BE49-F238E27FC236}">
                <a16:creationId xmlns:a16="http://schemas.microsoft.com/office/drawing/2014/main" xmlns="" id="{157EC3F1-6033-B14F-FC10-3DD1D5B68025}"/>
              </a:ext>
            </a:extLst>
          </p:cNvPr>
          <p:cNvSpPr/>
          <p:nvPr/>
        </p:nvSpPr>
        <p:spPr>
          <a:xfrm>
            <a:off x="411662" y="9157648"/>
            <a:ext cx="68238" cy="67556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BEB608C9-B5C6-869D-A31A-C12BD3A6DEB9}"/>
              </a:ext>
            </a:extLst>
          </p:cNvPr>
          <p:cNvSpPr/>
          <p:nvPr/>
        </p:nvSpPr>
        <p:spPr>
          <a:xfrm>
            <a:off x="479900" y="9157648"/>
            <a:ext cx="68238" cy="67556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D25CFB34-11FD-5B1B-0CA6-A22EA63BE438}"/>
              </a:ext>
            </a:extLst>
          </p:cNvPr>
          <p:cNvSpPr txBox="1"/>
          <p:nvPr/>
        </p:nvSpPr>
        <p:spPr>
          <a:xfrm>
            <a:off x="616376" y="9157648"/>
            <a:ext cx="5829962" cy="646331"/>
          </a:xfrm>
          <a:prstGeom prst="rect">
            <a:avLst/>
          </a:prstGeom>
          <a:noFill/>
        </p:spPr>
        <p:txBody>
          <a:bodyPr wrap="square" rtlCol="0">
            <a:spAutoFit/>
          </a:bodyPr>
          <a:lstStyle/>
          <a:p>
            <a:r>
              <a:rPr lang="en-US" altLang="zh-CN" sz="900" b="0" i="0" dirty="0">
                <a:solidFill>
                  <a:srgbClr val="000000"/>
                </a:solidFill>
                <a:effectLst/>
                <a:latin typeface="Times New Roman" panose="02020603050405020304" pitchFamily="18" charset="0"/>
                <a:cs typeface="Times New Roman" panose="02020603050405020304" pitchFamily="18" charset="0"/>
              </a:rPr>
              <a:t>The Center for Yunnan Plateau Biological Resources Protection and Utilization, College of Biological Resource and Food Engineering, </a:t>
            </a:r>
            <a:r>
              <a:rPr lang="en-US" altLang="zh-CN" sz="900" b="0" i="0" dirty="0" err="1">
                <a:solidFill>
                  <a:srgbClr val="000000"/>
                </a:solidFill>
                <a:effectLst/>
                <a:latin typeface="Times New Roman" panose="02020603050405020304" pitchFamily="18" charset="0"/>
                <a:cs typeface="Times New Roman" panose="02020603050405020304" pitchFamily="18" charset="0"/>
              </a:rPr>
              <a:t>Qujing</a:t>
            </a:r>
            <a:r>
              <a:rPr lang="en-US" altLang="zh-CN" sz="900" b="0" i="0" dirty="0">
                <a:solidFill>
                  <a:srgbClr val="000000"/>
                </a:solidFill>
                <a:effectLst/>
                <a:latin typeface="Times New Roman" panose="02020603050405020304" pitchFamily="18" charset="0"/>
                <a:cs typeface="Times New Roman" panose="02020603050405020304" pitchFamily="18" charset="0"/>
              </a:rPr>
              <a:t> Normal University, </a:t>
            </a:r>
            <a:r>
              <a:rPr lang="en-US" altLang="zh-CN" sz="900" b="0" i="0" dirty="0" err="1">
                <a:solidFill>
                  <a:srgbClr val="000000"/>
                </a:solidFill>
                <a:effectLst/>
                <a:latin typeface="Times New Roman" panose="02020603050405020304" pitchFamily="18" charset="0"/>
                <a:cs typeface="Times New Roman" panose="02020603050405020304" pitchFamily="18" charset="0"/>
              </a:rPr>
              <a:t>Qujing</a:t>
            </a:r>
            <a:r>
              <a:rPr lang="en-US" altLang="zh-CN" sz="900" b="0" i="0" dirty="0">
                <a:solidFill>
                  <a:srgbClr val="000000"/>
                </a:solidFill>
                <a:effectLst/>
                <a:latin typeface="Times New Roman" panose="02020603050405020304" pitchFamily="18" charset="0"/>
                <a:cs typeface="Times New Roman" panose="02020603050405020304" pitchFamily="18" charset="0"/>
              </a:rPr>
              <a:t>, Yunnan 655011 P.R. China</a:t>
            </a:r>
          </a:p>
          <a:p>
            <a:r>
              <a:rPr lang="en-US" altLang="zh-CN" sz="900" dirty="0">
                <a:solidFill>
                  <a:srgbClr val="000000"/>
                </a:solidFill>
                <a:latin typeface="Times New Roman" panose="02020603050405020304" pitchFamily="18" charset="0"/>
                <a:cs typeface="Times New Roman" panose="02020603050405020304" pitchFamily="18" charset="0"/>
              </a:rPr>
              <a:t>Tel</a:t>
            </a:r>
            <a:r>
              <a:rPr lang="en-US" altLang="zh-CN" sz="900" dirty="0">
                <a:latin typeface="Times New Roman" panose="02020603050405020304" pitchFamily="18" charset="0"/>
                <a:cs typeface="Times New Roman" panose="02020603050405020304" pitchFamily="18" charset="0"/>
              </a:rPr>
              <a:t>: +86  13013467425</a:t>
            </a:r>
          </a:p>
          <a:p>
            <a:r>
              <a:rPr lang="en-US" altLang="zh-CN" sz="900" dirty="0">
                <a:solidFill>
                  <a:srgbClr val="000000"/>
                </a:solidFill>
                <a:latin typeface="Times New Roman" panose="02020603050405020304" pitchFamily="18" charset="0"/>
                <a:cs typeface="Times New Roman" panose="02020603050405020304" pitchFamily="18" charset="0"/>
              </a:rPr>
              <a:t>Email: </a:t>
            </a:r>
            <a:r>
              <a:rPr lang="en-US" altLang="zh-CN" sz="900" dirty="0" smtClean="0">
                <a:solidFill>
                  <a:srgbClr val="000000"/>
                </a:solidFill>
                <a:latin typeface="Times New Roman" panose="02020603050405020304" pitchFamily="18" charset="0"/>
                <a:cs typeface="Times New Roman" panose="02020603050405020304" pitchFamily="18" charset="0"/>
              </a:rPr>
              <a:t>ICDUFR2022@outlook.com</a:t>
            </a:r>
            <a:endParaRPr lang="zh-CN" altLang="en-US" sz="900" dirty="0">
              <a:latin typeface="Times New Roman" panose="02020603050405020304" pitchFamily="18" charset="0"/>
              <a:cs typeface="Times New Roman" panose="02020603050405020304" pitchFamily="18" charset="0"/>
            </a:endParaRPr>
          </a:p>
        </p:txBody>
      </p:sp>
      <p:grpSp>
        <p:nvGrpSpPr>
          <p:cNvPr id="19" name="组合 18"/>
          <p:cNvGrpSpPr/>
          <p:nvPr/>
        </p:nvGrpSpPr>
        <p:grpSpPr>
          <a:xfrm>
            <a:off x="4063772" y="402207"/>
            <a:ext cx="1130669" cy="1592048"/>
            <a:chOff x="4068082" y="345962"/>
            <a:chExt cx="1130669" cy="1592048"/>
          </a:xfrm>
        </p:grpSpPr>
        <p:pic>
          <p:nvPicPr>
            <p:cNvPr id="16" name="图片 15" descr="C:\Users\ADMINI~1\AppData\Local\Temp\WeChat Files\d9b36a5c1d47d87ed96184079daf3d9.jpg"/>
            <p:cNvPicPr/>
            <p:nvPr/>
          </p:nvPicPr>
          <p:blipFill>
            <a:blip r:embed="rId3" cstate="print"/>
            <a:srcRect l="8245" t="2532" r="11957" b="4432"/>
            <a:stretch>
              <a:fillRect/>
            </a:stretch>
          </p:blipFill>
          <p:spPr bwMode="auto">
            <a:xfrm>
              <a:off x="4068082" y="345962"/>
              <a:ext cx="1104674" cy="1352209"/>
            </a:xfrm>
            <a:prstGeom prst="rect">
              <a:avLst/>
            </a:prstGeom>
            <a:noFill/>
            <a:ln w="9525">
              <a:noFill/>
              <a:miter lim="800000"/>
              <a:headEnd/>
              <a:tailEnd/>
            </a:ln>
          </p:spPr>
        </p:pic>
        <p:sp>
          <p:nvSpPr>
            <p:cNvPr id="17" name="TextBox 16"/>
            <p:cNvSpPr txBox="1"/>
            <p:nvPr/>
          </p:nvSpPr>
          <p:spPr>
            <a:xfrm>
              <a:off x="4114800" y="1676400"/>
              <a:ext cx="1083951" cy="261610"/>
            </a:xfrm>
            <a:prstGeom prst="rect">
              <a:avLst/>
            </a:prstGeom>
            <a:noFill/>
          </p:spPr>
          <p:txBody>
            <a:bodyPr wrap="none" rtlCol="0">
              <a:spAutoFit/>
            </a:bodyPr>
            <a:lstStyle/>
            <a:p>
              <a:r>
                <a:rPr lang="en-US" altLang="zh-CN" sz="1100" dirty="0"/>
                <a:t>Wechat Group</a:t>
              </a:r>
              <a:endParaRPr lang="zh-CN" altLang="en-US" sz="1100" dirty="0"/>
            </a:p>
          </p:txBody>
        </p:sp>
      </p:grpSp>
      <p:pic>
        <p:nvPicPr>
          <p:cNvPr id="18" name="Picture 3" descr="I:\中心\学校logo\xb 01.tif"/>
          <p:cNvPicPr>
            <a:picLocks noChangeAspect="1" noChangeArrowheads="1"/>
          </p:cNvPicPr>
          <p:nvPr/>
        </p:nvPicPr>
        <p:blipFill>
          <a:blip r:embed="rId4" cstate="print"/>
          <a:srcRect t="-199"/>
          <a:stretch>
            <a:fillRect/>
          </a:stretch>
        </p:blipFill>
        <p:spPr bwMode="auto">
          <a:xfrm>
            <a:off x="714053" y="438150"/>
            <a:ext cx="1440148" cy="1352550"/>
          </a:xfrm>
          <a:prstGeom prst="rect">
            <a:avLst/>
          </a:prstGeom>
          <a:noFill/>
        </p:spPr>
      </p:pic>
      <p:sp>
        <p:nvSpPr>
          <p:cNvPr id="2" name="矩形 1">
            <a:extLst>
              <a:ext uri="{FF2B5EF4-FFF2-40B4-BE49-F238E27FC236}">
                <a16:creationId xmlns:a16="http://schemas.microsoft.com/office/drawing/2014/main" xmlns="" id="{4EB0D13D-4CE0-AEBC-9DE7-E0A759CA86B0}"/>
              </a:ext>
            </a:extLst>
          </p:cNvPr>
          <p:cNvSpPr/>
          <p:nvPr/>
        </p:nvSpPr>
        <p:spPr>
          <a:xfrm>
            <a:off x="2266366" y="6647632"/>
            <a:ext cx="1727823" cy="2316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rgbClr val="000000"/>
                </a:solidFill>
                <a:latin typeface="Times New Roman" panose="02020603050405020304" pitchFamily="18" charset="0"/>
                <a:cs typeface="Times New Roman" panose="02020603050405020304" pitchFamily="18" charset="0"/>
              </a:rPr>
              <a:t>A0 = 1</a:t>
            </a:r>
            <a:r>
              <a:rPr lang="th-TH" altLang="zh-CN" sz="1100" dirty="0">
                <a:solidFill>
                  <a:srgbClr val="000000"/>
                </a:solidFill>
                <a:latin typeface="Times New Roman" panose="02020603050405020304" pitchFamily="18" charset="0"/>
                <a:cs typeface="Times New Roman" panose="02020603050405020304" pitchFamily="18" charset="0"/>
              </a:rPr>
              <a:t>80</a:t>
            </a:r>
            <a:r>
              <a:rPr lang="en-US" altLang="zh-CN" sz="1100" dirty="0">
                <a:solidFill>
                  <a:srgbClr val="000000"/>
                </a:solidFill>
                <a:latin typeface="Times New Roman" panose="02020603050405020304" pitchFamily="18" charset="0"/>
                <a:cs typeface="Times New Roman" panose="02020603050405020304" pitchFamily="18" charset="0"/>
              </a:rPr>
              <a:t> cm × 8</a:t>
            </a:r>
            <a:r>
              <a:rPr lang="th-TH" altLang="zh-CN" sz="1100" dirty="0">
                <a:solidFill>
                  <a:srgbClr val="000000"/>
                </a:solidFill>
                <a:latin typeface="Times New Roman" panose="02020603050405020304" pitchFamily="18" charset="0"/>
                <a:cs typeface="Times New Roman" panose="02020603050405020304" pitchFamily="18" charset="0"/>
              </a:rPr>
              <a:t>0</a:t>
            </a:r>
            <a:r>
              <a:rPr lang="en-US" altLang="zh-CN" sz="1100" dirty="0">
                <a:solidFill>
                  <a:srgbClr val="000000"/>
                </a:solidFill>
                <a:latin typeface="Times New Roman" panose="02020603050405020304" pitchFamily="18" charset="0"/>
                <a:cs typeface="Times New Roman" panose="02020603050405020304" pitchFamily="18" charset="0"/>
              </a:rPr>
              <a:t> cm</a:t>
            </a:r>
            <a:endParaRPr lang="zh-CN" altLang="en-US" sz="1100" dirty="0"/>
          </a:p>
        </p:txBody>
      </p:sp>
      <p:sp>
        <p:nvSpPr>
          <p:cNvPr id="6" name="文本框 5">
            <a:extLst>
              <a:ext uri="{FF2B5EF4-FFF2-40B4-BE49-F238E27FC236}">
                <a16:creationId xmlns:a16="http://schemas.microsoft.com/office/drawing/2014/main" xmlns="" id="{1FBB8470-986C-1E79-0C2C-FA6A0FE6814F}"/>
              </a:ext>
            </a:extLst>
          </p:cNvPr>
          <p:cNvSpPr txBox="1"/>
          <p:nvPr/>
        </p:nvSpPr>
        <p:spPr>
          <a:xfrm>
            <a:off x="2266366" y="6746462"/>
            <a:ext cx="1727823" cy="261610"/>
          </a:xfrm>
          <a:prstGeom prst="rect">
            <a:avLst/>
          </a:prstGeom>
          <a:noFill/>
        </p:spPr>
        <p:txBody>
          <a:bodyPr wrap="square">
            <a:spAutoFit/>
          </a:bodyPr>
          <a:lstStyle/>
          <a:p>
            <a:pPr algn="ctr"/>
            <a:r>
              <a:rPr lang="en-US" altLang="zh-CN" sz="1100" b="1" i="0" u="none" strike="noStrike" baseline="0" dirty="0">
                <a:solidFill>
                  <a:srgbClr val="0D7364"/>
                </a:solidFill>
                <a:latin typeface="Poppins-Bold"/>
              </a:rPr>
              <a:t>Your title here</a:t>
            </a:r>
          </a:p>
        </p:txBody>
      </p:sp>
      <p:sp>
        <p:nvSpPr>
          <p:cNvPr id="15" name="圆角矩形 14"/>
          <p:cNvSpPr/>
          <p:nvPr/>
        </p:nvSpPr>
        <p:spPr>
          <a:xfrm>
            <a:off x="561975" y="2060575"/>
            <a:ext cx="5124450" cy="33020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600" b="1" dirty="0" smtClean="0">
                <a:solidFill>
                  <a:schemeClr val="accent2">
                    <a:lumMod val="50000"/>
                  </a:schemeClr>
                </a:solidFill>
              </a:rPr>
              <a:t>曲靖师范学院真菌资源开发与利用国际学术研讨会通知</a:t>
            </a:r>
            <a:endParaRPr lang="en-US" altLang="zh-CN" sz="1600" b="1" dirty="0">
              <a:solidFill>
                <a:schemeClr val="accent2">
                  <a:lumMod val="50000"/>
                </a:schemeClr>
              </a:solidFill>
            </a:endParaRPr>
          </a:p>
        </p:txBody>
      </p:sp>
    </p:spTree>
    <p:extLst>
      <p:ext uri="{BB962C8B-B14F-4D97-AF65-F5344CB8AC3E}">
        <p14:creationId xmlns:p14="http://schemas.microsoft.com/office/powerpoint/2010/main" xmlns="" val="1434840931"/>
      </p:ext>
    </p:extLst>
  </p:cSld>
  <p:clrMapOvr>
    <a:masterClrMapping/>
  </p:clrMapOvr>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77</TotalTime>
  <Words>283</Words>
  <Application>Microsoft Office PowerPoint</Application>
  <PresentationFormat>A4 纸张(210x297 毫米)</PresentationFormat>
  <Paragraphs>25</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平面</vt:lpstr>
      <vt:lpstr>幻灯片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代冬琴</cp:lastModifiedBy>
  <cp:revision>18</cp:revision>
  <dcterms:created xsi:type="dcterms:W3CDTF">2022-09-21T12:34:33Z</dcterms:created>
  <dcterms:modified xsi:type="dcterms:W3CDTF">2022-09-23T07:18:40Z</dcterms:modified>
</cp:coreProperties>
</file>